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4" r:id="rId7"/>
    <p:sldId id="265" r:id="rId8"/>
    <p:sldId id="269" r:id="rId9"/>
    <p:sldId id="280" r:id="rId10"/>
    <p:sldId id="266" r:id="rId11"/>
    <p:sldId id="282" r:id="rId12"/>
    <p:sldId id="281" r:id="rId13"/>
    <p:sldId id="283" r:id="rId14"/>
    <p:sldId id="274" r:id="rId15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orum" panose="02000000000000000000" pitchFamily="2" charset="0"/>
      <p:regular r:id="rId20"/>
    </p:embeddedFont>
    <p:embeddedFont>
      <p:font typeface="TT Drugs" panose="02000503060000020003" pitchFamily="2" charset="77"/>
      <p:regular r:id="rId21"/>
    </p:embeddedFont>
    <p:embeddedFont>
      <p:font typeface="TT Drugs Bold" panose="02000803060000020003" pitchFamily="2" charset="77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900"/>
    <a:srgbClr val="071D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94674" autoAdjust="0"/>
  </p:normalViewPr>
  <p:slideViewPr>
    <p:cSldViewPr>
      <p:cViewPr varScale="1">
        <p:scale>
          <a:sx n="68" d="100"/>
          <a:sy n="68" d="100"/>
        </p:scale>
        <p:origin x="464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8687688">
            <a:off x="10282257" y="5034286"/>
            <a:ext cx="8922358" cy="940433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10013544">
            <a:off x="-1544011" y="-1935991"/>
            <a:ext cx="8825308" cy="82296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6324600" y="6690594"/>
            <a:ext cx="4800600" cy="1390022"/>
            <a:chOff x="-1250532" y="465502"/>
            <a:chExt cx="6400800" cy="1853362"/>
          </a:xfrm>
        </p:grpSpPr>
        <p:sp>
          <p:nvSpPr>
            <p:cNvPr id="5" name="TextBox 5"/>
            <p:cNvSpPr txBox="1"/>
            <p:nvPr/>
          </p:nvSpPr>
          <p:spPr>
            <a:xfrm>
              <a:off x="-1250532" y="1463929"/>
              <a:ext cx="6400800" cy="85493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</a:pPr>
              <a:r>
                <a:rPr lang="en-US" sz="2400" dirty="0">
                  <a:solidFill>
                    <a:srgbClr val="FFFFFF"/>
                  </a:solidFill>
                  <a:latin typeface="TT Drugs Bold"/>
                </a:rPr>
                <a:t>Instruction : </a:t>
              </a:r>
            </a:p>
            <a:p>
              <a:pPr algn="ctr">
                <a:lnSpc>
                  <a:spcPts val="2520"/>
                </a:lnSpc>
              </a:pPr>
              <a:r>
                <a:rPr lang="en-US" sz="2400" dirty="0" err="1">
                  <a:solidFill>
                    <a:srgbClr val="FFFFFF"/>
                  </a:solidFill>
                  <a:latin typeface="TT Drugs Bold"/>
                </a:rPr>
                <a:t>Dr.Lamees</a:t>
              </a:r>
              <a:r>
                <a:rPr lang="en-US" sz="2400" dirty="0">
                  <a:solidFill>
                    <a:srgbClr val="FFFFFF"/>
                  </a:solidFill>
                  <a:latin typeface="TT Drugs Bold"/>
                </a:rPr>
                <a:t> </a:t>
              </a:r>
              <a:r>
                <a:rPr lang="en-US" sz="2400" dirty="0" err="1">
                  <a:solidFill>
                    <a:srgbClr val="FFFFFF"/>
                  </a:solidFill>
                  <a:latin typeface="TT Drugs Bold"/>
                </a:rPr>
                <a:t>Alhazzaa</a:t>
              </a:r>
              <a:endParaRPr lang="en-US" sz="2400" dirty="0">
                <a:solidFill>
                  <a:srgbClr val="FFFFFF"/>
                </a:solidFill>
                <a:latin typeface="TT Drug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6445" y="465502"/>
              <a:ext cx="3884911" cy="352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60"/>
                </a:lnSpc>
              </a:pPr>
              <a:r>
                <a:rPr lang="en-US" dirty="0">
                  <a:solidFill>
                    <a:srgbClr val="FFFFFF"/>
                  </a:solidFill>
                  <a:latin typeface="TT Drugs"/>
                </a:rPr>
                <a:t>Section : 371</a:t>
              </a:r>
              <a:endParaRPr lang="en-US" sz="1800" dirty="0">
                <a:solidFill>
                  <a:srgbClr val="FFFFFF"/>
                </a:solidFill>
                <a:latin typeface="TT Drugs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086015" y="3574755"/>
            <a:ext cx="10544385" cy="2600558"/>
            <a:chOff x="0" y="85725"/>
            <a:chExt cx="14059180" cy="3467412"/>
          </a:xfrm>
        </p:grpSpPr>
        <p:sp>
          <p:nvSpPr>
            <p:cNvPr id="8" name="TextBox 8"/>
            <p:cNvSpPr txBox="1"/>
            <p:nvPr/>
          </p:nvSpPr>
          <p:spPr>
            <a:xfrm>
              <a:off x="0" y="85725"/>
              <a:ext cx="13487961" cy="17264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65"/>
                </a:lnSpc>
              </a:pPr>
              <a:r>
                <a:rPr lang="en-US" sz="6600" b="1" dirty="0" err="1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Alinma</a:t>
              </a:r>
              <a:r>
                <a:rPr lang="en-US" sz="6600" b="1" dirty="0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Bank Report</a:t>
              </a:r>
              <a:r>
                <a:rPr lang="en-SA" sz="6600" dirty="0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sz="66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2171980" y="2650326"/>
              <a:ext cx="11887200" cy="90281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4400" b="1" dirty="0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CS392 Software Engineering </a:t>
              </a:r>
              <a:endParaRPr lang="en-SA" sz="4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743691">
            <a:off x="12650583" y="5606367"/>
            <a:ext cx="6964299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901857" y="-2160536"/>
            <a:ext cx="6151626" cy="8229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13148" y="4533172"/>
            <a:ext cx="6473013" cy="30929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15000" dirty="0">
                <a:solidFill>
                  <a:srgbClr val="FFFFFF"/>
                </a:solidFill>
                <a:latin typeface="Forum"/>
              </a:rPr>
              <a:t>Design</a:t>
            </a:r>
          </a:p>
          <a:p>
            <a:pPr algn="ctr">
              <a:lnSpc>
                <a:spcPts val="7280"/>
              </a:lnSpc>
            </a:pPr>
            <a:endParaRPr lang="en-US" sz="15000" dirty="0">
              <a:solidFill>
                <a:srgbClr val="FFFFFF"/>
              </a:solidFill>
              <a:latin typeface="Forum"/>
            </a:endParaRPr>
          </a:p>
          <a:p>
            <a:pPr algn="ctr">
              <a:lnSpc>
                <a:spcPts val="7280"/>
              </a:lnSpc>
            </a:pPr>
            <a:r>
              <a:rPr lang="en-US" sz="15000" dirty="0">
                <a:solidFill>
                  <a:srgbClr val="FFFFFF"/>
                </a:solidFill>
                <a:latin typeface="Forum"/>
              </a:rPr>
              <a:t>GUI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743691">
            <a:off x="12650583" y="5606367"/>
            <a:ext cx="6964299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901857" y="-2160536"/>
            <a:ext cx="6151626" cy="8229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13148" y="4533172"/>
            <a:ext cx="6473013" cy="1220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15000" dirty="0">
                <a:solidFill>
                  <a:srgbClr val="FFFFFF"/>
                </a:solidFill>
                <a:latin typeface="Forum"/>
              </a:rPr>
              <a:t>Design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946EEC7-EAB5-D241-A25E-526D98BD76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5278" y="523244"/>
            <a:ext cx="4346206" cy="94099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74FCC39-DD5D-2B40-8D0B-6A4CCA2D32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057" y="438542"/>
            <a:ext cx="4346205" cy="940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880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743691">
            <a:off x="12650583" y="5606367"/>
            <a:ext cx="6964299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901857" y="-2160536"/>
            <a:ext cx="6151626" cy="8229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714999" y="1602280"/>
            <a:ext cx="6473013" cy="1220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15000" dirty="0">
                <a:solidFill>
                  <a:srgbClr val="FFFFFF"/>
                </a:solidFill>
                <a:latin typeface="Forum"/>
              </a:rPr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BC18683-5904-0643-BC4D-6C51BEB26C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000" y="110359"/>
            <a:ext cx="4751308" cy="10287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D3FBA73-9711-6840-B83F-3757BDE95E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284" y="0"/>
            <a:ext cx="4751308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406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743691">
            <a:off x="12650583" y="5606367"/>
            <a:ext cx="6964299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901857" y="-2160536"/>
            <a:ext cx="6151626" cy="8229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13148" y="4533172"/>
            <a:ext cx="6988452" cy="30929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15000" dirty="0">
                <a:solidFill>
                  <a:srgbClr val="FFFFFF"/>
                </a:solidFill>
                <a:latin typeface="Forum"/>
              </a:rPr>
              <a:t>Internal</a:t>
            </a:r>
          </a:p>
          <a:p>
            <a:pPr algn="ctr">
              <a:lnSpc>
                <a:spcPts val="7280"/>
              </a:lnSpc>
            </a:pPr>
            <a:endParaRPr lang="en-US" sz="15000" dirty="0">
              <a:solidFill>
                <a:srgbClr val="FFFFFF"/>
              </a:solidFill>
              <a:latin typeface="Forum"/>
            </a:endParaRPr>
          </a:p>
          <a:p>
            <a:pPr algn="ctr">
              <a:lnSpc>
                <a:spcPts val="7280"/>
              </a:lnSpc>
            </a:pPr>
            <a:r>
              <a:rPr lang="en-US" sz="15000" dirty="0">
                <a:solidFill>
                  <a:srgbClr val="FFFFFF"/>
                </a:solidFill>
                <a:latin typeface="Forum"/>
              </a:rPr>
              <a:t>design </a:t>
            </a:r>
          </a:p>
        </p:txBody>
      </p:sp>
    </p:spTree>
    <p:extLst>
      <p:ext uri="{BB962C8B-B14F-4D97-AF65-F5344CB8AC3E}">
        <p14:creationId xmlns:p14="http://schemas.microsoft.com/office/powerpoint/2010/main" val="2389194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76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0314521">
            <a:off x="-831151" y="-5705577"/>
            <a:ext cx="7672032" cy="1247484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3683252">
            <a:off x="-2873462" y="2714132"/>
            <a:ext cx="7804324" cy="82259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613645" y="-1517720"/>
            <a:ext cx="6491459" cy="5899113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6266357" y="6362700"/>
            <a:ext cx="11027186" cy="2136054"/>
            <a:chOff x="0" y="-9525"/>
            <a:chExt cx="14702915" cy="2848072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14702915" cy="19601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1519"/>
                </a:lnSpc>
              </a:pPr>
              <a:r>
                <a:rPr lang="en-US" sz="9599" dirty="0">
                  <a:solidFill>
                    <a:srgbClr val="FFFFFF"/>
                  </a:solidFill>
                  <a:latin typeface="Forum"/>
                </a:rPr>
                <a:t>Conclusion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123822"/>
              <a:ext cx="14702915" cy="714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549"/>
                </a:lnSpc>
              </a:pPr>
              <a:r>
                <a:rPr lang="en-US" sz="3499" dirty="0">
                  <a:solidFill>
                    <a:srgbClr val="FFFFFF"/>
                  </a:solidFill>
                  <a:latin typeface="TT Drugs"/>
                </a:rPr>
                <a:t>thank you for being attention ! 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2A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1556"/>
            <a:ext cx="8402807" cy="2025571"/>
            <a:chOff x="0" y="-9525"/>
            <a:chExt cx="11203743" cy="2700761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11203743" cy="19601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519"/>
                </a:lnSpc>
              </a:pPr>
              <a:r>
                <a:rPr lang="en-US" sz="9599" dirty="0">
                  <a:solidFill>
                    <a:srgbClr val="FFFFFF"/>
                  </a:solidFill>
                  <a:latin typeface="Forum"/>
                </a:rPr>
                <a:t>Team Members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119456"/>
              <a:ext cx="11203743" cy="5717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endParaRPr lang="en-US" sz="2800" dirty="0">
                <a:solidFill>
                  <a:srgbClr val="FFFFFF"/>
                </a:solidFill>
                <a:latin typeface="TT Drugs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00573" y="4182282"/>
            <a:ext cx="8258935" cy="1036701"/>
            <a:chOff x="0" y="-38100"/>
            <a:chExt cx="11011913" cy="749267"/>
          </a:xfrm>
        </p:grpSpPr>
        <p:sp>
          <p:nvSpPr>
            <p:cNvPr id="6" name="TextBox 6"/>
            <p:cNvSpPr txBox="1"/>
            <p:nvPr/>
          </p:nvSpPr>
          <p:spPr>
            <a:xfrm>
              <a:off x="0" y="-38100"/>
              <a:ext cx="681633" cy="749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49"/>
                </a:lnSpc>
              </a:pPr>
              <a:r>
                <a:rPr lang="en-US" sz="3499">
                  <a:solidFill>
                    <a:srgbClr val="FFFFFF"/>
                  </a:solidFill>
                  <a:latin typeface="TT Drugs Bold"/>
                </a:rPr>
                <a:t>01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329773" y="60639"/>
              <a:ext cx="9682140" cy="3336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3600" dirty="0">
                  <a:solidFill>
                    <a:srgbClr val="FFFF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Dana Dhafer </a:t>
              </a:r>
              <a:r>
                <a:rPr lang="en-US" sz="3600" dirty="0" err="1">
                  <a:solidFill>
                    <a:srgbClr val="FFFF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Alyami</a:t>
              </a:r>
              <a:r>
                <a:rPr lang="en-US" sz="3600" dirty="0">
                  <a:solidFill>
                    <a:srgbClr val="FFFF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| 440022746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900573" y="5506436"/>
            <a:ext cx="8276521" cy="782939"/>
            <a:chOff x="0" y="51766"/>
            <a:chExt cx="11035361" cy="749267"/>
          </a:xfrm>
        </p:grpSpPr>
        <p:sp>
          <p:nvSpPr>
            <p:cNvPr id="9" name="TextBox 9"/>
            <p:cNvSpPr txBox="1"/>
            <p:nvPr/>
          </p:nvSpPr>
          <p:spPr>
            <a:xfrm>
              <a:off x="0" y="51766"/>
              <a:ext cx="800199" cy="749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49"/>
                </a:lnSpc>
              </a:pPr>
              <a:r>
                <a:rPr lang="en-US" sz="3499" dirty="0">
                  <a:solidFill>
                    <a:srgbClr val="FFFFFF"/>
                  </a:solidFill>
                  <a:latin typeface="TT Drugs Bold"/>
                </a:rPr>
                <a:t>02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353221" y="107396"/>
              <a:ext cx="9682140" cy="4418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3600" dirty="0">
                  <a:solidFill>
                    <a:srgbClr val="FFFF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Leen Saleh </a:t>
              </a:r>
              <a:r>
                <a:rPr lang="en-US" sz="3600" dirty="0" err="1">
                  <a:solidFill>
                    <a:srgbClr val="FFFF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Alaboudi</a:t>
              </a:r>
              <a:r>
                <a:rPr lang="en-US" sz="3600" dirty="0">
                  <a:solidFill>
                    <a:srgbClr val="FFFF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| 440020514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900573" y="6870873"/>
            <a:ext cx="8276520" cy="698655"/>
            <a:chOff x="0" y="193467"/>
            <a:chExt cx="11035360" cy="74926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193467"/>
              <a:ext cx="797223" cy="749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49"/>
                </a:lnSpc>
              </a:pPr>
              <a:r>
                <a:rPr lang="en-US" sz="3499" dirty="0">
                  <a:solidFill>
                    <a:srgbClr val="FFFFFF"/>
                  </a:solidFill>
                  <a:latin typeface="TT Drugs Bold"/>
                </a:rPr>
                <a:t>03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353220" y="232838"/>
              <a:ext cx="9682140" cy="4951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3600" dirty="0" err="1">
                  <a:solidFill>
                    <a:srgbClr val="FFFF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Manar</a:t>
              </a:r>
              <a:r>
                <a:rPr lang="en-US" sz="3600" dirty="0">
                  <a:solidFill>
                    <a:srgbClr val="FFFF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Mutlaq </a:t>
              </a:r>
              <a:r>
                <a:rPr lang="en-US" sz="3600" dirty="0" err="1">
                  <a:solidFill>
                    <a:srgbClr val="FFFF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Alqabbani</a:t>
              </a:r>
              <a:r>
                <a:rPr lang="en-US" sz="3600" dirty="0">
                  <a:solidFill>
                    <a:srgbClr val="FFFF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| 440022244</a:t>
              </a:r>
            </a:p>
          </p:txBody>
        </p:sp>
      </p:grpSp>
      <p:sp>
        <p:nvSpPr>
          <p:cNvPr id="14" name="AutoShape 14"/>
          <p:cNvSpPr/>
          <p:nvPr/>
        </p:nvSpPr>
        <p:spPr>
          <a:xfrm>
            <a:off x="8900573" y="5143500"/>
            <a:ext cx="8358727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8841813" y="6444816"/>
            <a:ext cx="8358727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09CBCC-8BE4-D74F-B4C1-FAACB229376D}"/>
              </a:ext>
            </a:extLst>
          </p:cNvPr>
          <p:cNvSpPr txBox="1"/>
          <p:nvPr/>
        </p:nvSpPr>
        <p:spPr>
          <a:xfrm>
            <a:off x="8841813" y="7991791"/>
            <a:ext cx="1139970" cy="646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FFFF"/>
                </a:solidFill>
                <a:latin typeface="TT Drugs Bold"/>
              </a:rPr>
              <a:t>04</a:t>
            </a:r>
            <a:endParaRPr lang="en-SA" sz="35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40F48C-FAD3-814B-B6E7-0EA1E2FB031C}"/>
              </a:ext>
            </a:extLst>
          </p:cNvPr>
          <p:cNvSpPr txBox="1"/>
          <p:nvPr/>
        </p:nvSpPr>
        <p:spPr>
          <a:xfrm>
            <a:off x="9897903" y="7991791"/>
            <a:ext cx="7361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36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Mehaf Khaled Allazzam  | 440021473</a:t>
            </a:r>
          </a:p>
        </p:txBody>
      </p:sp>
      <p:sp>
        <p:nvSpPr>
          <p:cNvPr id="19" name="AutoShape 15">
            <a:extLst>
              <a:ext uri="{FF2B5EF4-FFF2-40B4-BE49-F238E27FC236}">
                <a16:creationId xmlns:a16="http://schemas.microsoft.com/office/drawing/2014/main" id="{10C4B82E-C359-994D-91AA-5C760DEDDF9F}"/>
              </a:ext>
            </a:extLst>
          </p:cNvPr>
          <p:cNvSpPr/>
          <p:nvPr/>
        </p:nvSpPr>
        <p:spPr>
          <a:xfrm>
            <a:off x="8841812" y="7828122"/>
            <a:ext cx="8358727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F856A744-E7E7-5748-9983-A75647D38E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2903874">
            <a:off x="-2622301" y="3230686"/>
            <a:ext cx="10898092" cy="952220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8100000">
            <a:off x="-1401240" y="5766256"/>
            <a:ext cx="7804324" cy="8225902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rot="5400000">
            <a:off x="-642357" y="5840124"/>
            <a:ext cx="2987764" cy="0"/>
          </a:xfrm>
          <a:prstGeom prst="line">
            <a:avLst/>
          </a:prstGeom>
          <a:ln w="9525" cap="rnd">
            <a:solidFill>
              <a:srgbClr val="0F2A3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5400000">
            <a:off x="2175484" y="5840124"/>
            <a:ext cx="2987764" cy="0"/>
          </a:xfrm>
          <a:prstGeom prst="line">
            <a:avLst/>
          </a:prstGeom>
          <a:ln w="9525" cap="rnd">
            <a:solidFill>
              <a:srgbClr val="0F2A3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5400000">
            <a:off x="4871983" y="5840124"/>
            <a:ext cx="2987764" cy="0"/>
          </a:xfrm>
          <a:prstGeom prst="line">
            <a:avLst/>
          </a:prstGeom>
          <a:ln w="9525" cap="rnd">
            <a:solidFill>
              <a:srgbClr val="0F2A3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rot="5400000">
            <a:off x="7645356" y="5840124"/>
            <a:ext cx="2987764" cy="0"/>
          </a:xfrm>
          <a:prstGeom prst="line">
            <a:avLst/>
          </a:prstGeom>
          <a:ln w="9525" cap="rnd">
            <a:solidFill>
              <a:srgbClr val="0F2A3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rot="5400000">
            <a:off x="10436231" y="5840124"/>
            <a:ext cx="2987764" cy="0"/>
          </a:xfrm>
          <a:prstGeom prst="line">
            <a:avLst/>
          </a:prstGeom>
          <a:ln w="9525" cap="rnd">
            <a:solidFill>
              <a:srgbClr val="0F2A3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5400000">
            <a:off x="13078800" y="5840124"/>
            <a:ext cx="2987764" cy="0"/>
          </a:xfrm>
          <a:prstGeom prst="line">
            <a:avLst/>
          </a:prstGeom>
          <a:ln w="9525" cap="rnd">
            <a:solidFill>
              <a:srgbClr val="0F2A37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7914474">
            <a:off x="12428141" y="-1311467"/>
            <a:ext cx="7518607" cy="468033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1028700" y="1021556"/>
            <a:ext cx="11557710" cy="2168094"/>
            <a:chOff x="0" y="-9525"/>
            <a:chExt cx="15410280" cy="2890792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9525"/>
              <a:ext cx="15410280" cy="19601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519"/>
                </a:lnSpc>
              </a:pPr>
              <a:r>
                <a:rPr lang="en-US" sz="9599" dirty="0">
                  <a:solidFill>
                    <a:srgbClr val="0F2A37"/>
                  </a:solidFill>
                  <a:latin typeface="Forum"/>
                </a:rPr>
                <a:t>Out lines 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166542"/>
              <a:ext cx="11203743" cy="714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49"/>
                </a:lnSpc>
              </a:pPr>
              <a:endParaRPr lang="en-US" sz="3499" dirty="0">
                <a:solidFill>
                  <a:srgbClr val="0F2A37"/>
                </a:solidFill>
                <a:latin typeface="TT Drugs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4292752"/>
            <a:ext cx="2262320" cy="1104026"/>
            <a:chOff x="0" y="-38100"/>
            <a:chExt cx="3016427" cy="147203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862155"/>
              <a:ext cx="3016427" cy="5717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800" dirty="0">
                  <a:solidFill>
                    <a:srgbClr val="0F2A37"/>
                  </a:solidFill>
                  <a:latin typeface="TT Drugs"/>
                </a:rPr>
                <a:t>Introduction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3016427" cy="749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49"/>
                </a:lnSpc>
              </a:pPr>
              <a:r>
                <a:rPr lang="en-US" sz="3499">
                  <a:solidFill>
                    <a:srgbClr val="0F2A37"/>
                  </a:solidFill>
                  <a:latin typeface="TT Drugs Bold"/>
                </a:rPr>
                <a:t>01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3795391" y="4292752"/>
            <a:ext cx="2262320" cy="1583471"/>
            <a:chOff x="0" y="-38100"/>
            <a:chExt cx="3016427" cy="2111294"/>
          </a:xfrm>
        </p:grpSpPr>
        <p:sp>
          <p:nvSpPr>
            <p:cNvPr id="17" name="TextBox 17"/>
            <p:cNvSpPr txBox="1"/>
            <p:nvPr/>
          </p:nvSpPr>
          <p:spPr>
            <a:xfrm>
              <a:off x="0" y="885861"/>
              <a:ext cx="3016427" cy="1187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800" dirty="0">
                  <a:solidFill>
                    <a:srgbClr val="0F2A37"/>
                  </a:solidFill>
                  <a:latin typeface="TT Drugs"/>
                </a:rPr>
                <a:t>Clean code analysis 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016427" cy="749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49"/>
                </a:lnSpc>
              </a:pPr>
              <a:r>
                <a:rPr lang="en-US" sz="3499">
                  <a:solidFill>
                    <a:srgbClr val="0F2A37"/>
                  </a:solidFill>
                  <a:latin typeface="TT Drugs Bold"/>
                </a:rPr>
                <a:t>02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551943" y="4292752"/>
            <a:ext cx="2272460" cy="1694783"/>
            <a:chOff x="0" y="-38100"/>
            <a:chExt cx="3029946" cy="2259710"/>
          </a:xfrm>
        </p:grpSpPr>
        <p:sp>
          <p:nvSpPr>
            <p:cNvPr id="20" name="TextBox 20"/>
            <p:cNvSpPr txBox="1"/>
            <p:nvPr/>
          </p:nvSpPr>
          <p:spPr>
            <a:xfrm>
              <a:off x="0" y="1034277"/>
              <a:ext cx="3029946" cy="11873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algn="l" defTabSz="914400" rtl="0" eaLnBrk="1" latinLnBrk="0" hangingPunct="1">
                <a:lnSpc>
                  <a:spcPts val="3640"/>
                </a:lnSpc>
              </a:pPr>
              <a:r>
                <a:rPr lang="en-US" sz="2800" dirty="0">
                  <a:solidFill>
                    <a:srgbClr val="0F2A37"/>
                  </a:solidFill>
                  <a:latin typeface="TT Drugs"/>
                </a:rPr>
                <a:t>Security analysis 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029946" cy="749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49"/>
                </a:lnSpc>
              </a:pPr>
              <a:r>
                <a:rPr lang="en-US" sz="3499">
                  <a:solidFill>
                    <a:srgbClr val="0F2A37"/>
                  </a:solidFill>
                  <a:latin typeface="TT Drugs Bold"/>
                </a:rPr>
                <a:t>03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328773" y="4292752"/>
            <a:ext cx="2262320" cy="1233118"/>
            <a:chOff x="0" y="-38100"/>
            <a:chExt cx="3016427" cy="1644157"/>
          </a:xfrm>
        </p:grpSpPr>
        <p:sp>
          <p:nvSpPr>
            <p:cNvPr id="23" name="TextBox 23"/>
            <p:cNvSpPr txBox="1"/>
            <p:nvPr/>
          </p:nvSpPr>
          <p:spPr>
            <a:xfrm>
              <a:off x="0" y="1034277"/>
              <a:ext cx="3016427" cy="5717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800" dirty="0">
                  <a:solidFill>
                    <a:srgbClr val="0F2A37"/>
                  </a:solidFill>
                  <a:latin typeface="TT Drugs"/>
                </a:rPr>
                <a:t>Design 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3016427" cy="749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49"/>
                </a:lnSpc>
              </a:pPr>
              <a:r>
                <a:rPr lang="en-US" sz="3499">
                  <a:solidFill>
                    <a:srgbClr val="0F2A37"/>
                  </a:solidFill>
                  <a:latin typeface="TT Drugs Bold"/>
                </a:rPr>
                <a:t>04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095464" y="4292752"/>
            <a:ext cx="2262320" cy="1233118"/>
            <a:chOff x="0" y="-38100"/>
            <a:chExt cx="3016427" cy="1644157"/>
          </a:xfrm>
        </p:grpSpPr>
        <p:sp>
          <p:nvSpPr>
            <p:cNvPr id="26" name="TextBox 26"/>
            <p:cNvSpPr txBox="1"/>
            <p:nvPr/>
          </p:nvSpPr>
          <p:spPr>
            <a:xfrm>
              <a:off x="0" y="1034277"/>
              <a:ext cx="3016427" cy="5717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800" dirty="0">
                  <a:solidFill>
                    <a:srgbClr val="0F2A37"/>
                  </a:solidFill>
                  <a:latin typeface="TT Drugs"/>
                </a:rPr>
                <a:t>Conclusion 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3016427" cy="749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49"/>
                </a:lnSpc>
              </a:pPr>
              <a:r>
                <a:rPr lang="en-US" sz="3499">
                  <a:solidFill>
                    <a:srgbClr val="0F2A37"/>
                  </a:solidFill>
                  <a:latin typeface="TT Drugs Bold"/>
                </a:rPr>
                <a:t>05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2A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1336792" y="3248361"/>
            <a:ext cx="8825308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903874">
            <a:off x="-1262775" y="-2893697"/>
            <a:ext cx="10898092" cy="952220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7242681" y="4063001"/>
            <a:ext cx="6741277" cy="9125247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1045320" y="4058948"/>
            <a:ext cx="6238299" cy="2284765"/>
            <a:chOff x="0" y="-9525"/>
            <a:chExt cx="8317731" cy="3046353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8285306" cy="19601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519"/>
                </a:lnSpc>
              </a:pPr>
              <a:r>
                <a:rPr lang="en-US" sz="9599" dirty="0">
                  <a:solidFill>
                    <a:srgbClr val="FFFFFF"/>
                  </a:solidFill>
                  <a:latin typeface="Forum"/>
                </a:rPr>
                <a:t>01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32425" y="2339201"/>
              <a:ext cx="8285306" cy="6976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6000" dirty="0">
                  <a:solidFill>
                    <a:schemeClr val="bg1"/>
                  </a:solidFill>
                  <a:latin typeface="TT Drugs"/>
                </a:rPr>
                <a:t>Introduction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3716505">
            <a:off x="-2238628" y="-2235792"/>
            <a:ext cx="7303770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6364982">
            <a:off x="-1435142" y="1508775"/>
            <a:ext cx="8597036" cy="1023456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9982200" y="3162300"/>
            <a:ext cx="7487800" cy="5514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 dirty="0">
                <a:solidFill>
                  <a:srgbClr val="0F2A37"/>
                </a:solidFill>
                <a:latin typeface="Forum"/>
              </a:rPr>
              <a:t>02</a:t>
            </a:r>
          </a:p>
          <a:p>
            <a:pPr>
              <a:lnSpc>
                <a:spcPts val="8640"/>
              </a:lnSpc>
            </a:pPr>
            <a:r>
              <a:rPr lang="en-US" sz="7200" dirty="0">
                <a:solidFill>
                  <a:srgbClr val="0F2A37"/>
                </a:solidFill>
                <a:latin typeface="TT Drugs"/>
              </a:rPr>
              <a:t>Clean code analysis </a:t>
            </a:r>
          </a:p>
          <a:p>
            <a:pPr>
              <a:lnSpc>
                <a:spcPts val="8640"/>
              </a:lnSpc>
            </a:pPr>
            <a:endParaRPr lang="en-US" sz="7200" dirty="0">
              <a:solidFill>
                <a:srgbClr val="0F2A37"/>
              </a:solidFill>
              <a:latin typeface="Forum"/>
            </a:endParaRPr>
          </a:p>
          <a:p>
            <a:pPr>
              <a:lnSpc>
                <a:spcPts val="8640"/>
              </a:lnSpc>
            </a:pPr>
            <a:endParaRPr lang="en-US" sz="7200" dirty="0">
              <a:solidFill>
                <a:srgbClr val="0F2A37"/>
              </a:solidFill>
              <a:latin typeface="For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C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705" b="1705"/>
          <a:stretch>
            <a:fillRect/>
          </a:stretch>
        </p:blipFill>
        <p:spPr>
          <a:xfrm rot="-1739433">
            <a:off x="9712348" y="-3428048"/>
            <a:ext cx="9647328" cy="1040543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6460999">
            <a:off x="-277641" y="-5265200"/>
            <a:ext cx="5424016" cy="11575841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744101" y="4864700"/>
            <a:ext cx="16515199" cy="4924425"/>
            <a:chOff x="-12036532" y="-1710875"/>
            <a:chExt cx="22020265" cy="6565902"/>
          </a:xfrm>
        </p:grpSpPr>
        <p:sp>
          <p:nvSpPr>
            <p:cNvPr id="8" name="TextBox 8"/>
            <p:cNvSpPr txBox="1"/>
            <p:nvPr/>
          </p:nvSpPr>
          <p:spPr>
            <a:xfrm>
              <a:off x="-12036532" y="-1710875"/>
              <a:ext cx="20726400" cy="656590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285750" lvl="0" indent="-285750" fontAlgn="base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071D3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not enough documentation, which make the code more difficult to understand.</a:t>
              </a:r>
              <a:endParaRPr lang="en-SA" sz="3200" dirty="0">
                <a:solidFill>
                  <a:srgbClr val="071D3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lvl="0" indent="-285750" fontAlgn="base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071D3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they use more than one variable style so it difficult to read.</a:t>
              </a:r>
              <a:endParaRPr lang="en-SA" sz="3200" dirty="0">
                <a:solidFill>
                  <a:srgbClr val="071D3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lvl="0" indent="-285750" fontAlgn="base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071D3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no vertical alignment, which make the code more difficult to read.</a:t>
              </a:r>
              <a:endParaRPr lang="en-SA" sz="3200" dirty="0">
                <a:solidFill>
                  <a:srgbClr val="071D3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lvl="0" indent="-285750" fontAlgn="base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071D3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didn’t use proper data structure, they repeat the line many times</a:t>
              </a:r>
              <a:endParaRPr lang="en-SA" sz="3200" dirty="0">
                <a:solidFill>
                  <a:srgbClr val="071D3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lvl="0" indent="-285750" fontAlgn="base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071D3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 lot of identifies are not meaningful so it’s not clear the purpose of it </a:t>
              </a:r>
              <a:endParaRPr lang="en-SA" sz="3200" dirty="0">
                <a:solidFill>
                  <a:srgbClr val="071D3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lvl="0" indent="-285750" fontAlgn="base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071D3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some functions names are not meaningful so it’s difficult to tell what the function do</a:t>
              </a:r>
              <a:endParaRPr lang="en-SA" sz="3200" dirty="0">
                <a:solidFill>
                  <a:srgbClr val="071D3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lvl="0" indent="-285750" fontAlgn="base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071D3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The names of some of the classes are meaningless and do not give an idea of ​​the content of the classes </a:t>
              </a:r>
              <a:endParaRPr lang="en-SA" sz="3200" dirty="0">
                <a:solidFill>
                  <a:srgbClr val="071D3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lvl="0" indent="-285750" fontAlgn="base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071D3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Classes were not arranged clearly, which made it difficult to access specific classes</a:t>
              </a:r>
              <a:endParaRPr lang="en-SA" sz="3200" dirty="0">
                <a:solidFill>
                  <a:srgbClr val="071D3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lvl="0" indent="-285750" fontAlgn="base">
                <a:buFont typeface="Arial" panose="020B0604020202020204" pitchFamily="34" charset="0"/>
                <a:buChar char="•"/>
              </a:pPr>
              <a:endParaRPr lang="en-SA" sz="3200" dirty="0">
                <a:solidFill>
                  <a:srgbClr val="071D3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122522"/>
              <a:ext cx="9983733" cy="4919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20"/>
                </a:lnSpc>
              </a:pPr>
              <a:endParaRPr lang="en-US" sz="2400" dirty="0">
                <a:solidFill>
                  <a:srgbClr val="0F2A37"/>
                </a:solidFill>
                <a:latin typeface="TT Drugs"/>
              </a:endParaRPr>
            </a:p>
          </p:txBody>
        </p:sp>
      </p:grpSp>
      <p:sp>
        <p:nvSpPr>
          <p:cNvPr id="10" name="TextBox 6">
            <a:extLst>
              <a:ext uri="{FF2B5EF4-FFF2-40B4-BE49-F238E27FC236}">
                <a16:creationId xmlns:a16="http://schemas.microsoft.com/office/drawing/2014/main" id="{45903A42-1BD6-CB46-95E9-EBD865815AAA}"/>
              </a:ext>
            </a:extLst>
          </p:cNvPr>
          <p:cNvSpPr txBox="1"/>
          <p:nvPr/>
        </p:nvSpPr>
        <p:spPr>
          <a:xfrm>
            <a:off x="890503" y="3453766"/>
            <a:ext cx="11640245" cy="2205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 dirty="0">
                <a:solidFill>
                  <a:schemeClr val="tx1">
                    <a:lumMod val="95000"/>
                    <a:lumOff val="5000"/>
                  </a:schemeClr>
                </a:solidFill>
                <a:latin typeface="Forum"/>
              </a:rPr>
              <a:t>- Clean code analysis</a:t>
            </a:r>
          </a:p>
          <a:p>
            <a:pPr>
              <a:lnSpc>
                <a:spcPts val="8640"/>
              </a:lnSpc>
            </a:pPr>
            <a:endParaRPr lang="en-US" sz="7200" dirty="0">
              <a:solidFill>
                <a:srgbClr val="0F2A37"/>
              </a:solidFill>
              <a:latin typeface="For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2A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755028" y="4375676"/>
            <a:ext cx="8825308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008142" y="5296576"/>
            <a:ext cx="10535909" cy="1110504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0303164">
            <a:off x="-824986" y="4753157"/>
            <a:ext cx="8825308" cy="82296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440934" y="1214479"/>
            <a:ext cx="13406133" cy="2949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 dirty="0">
                <a:solidFill>
                  <a:srgbClr val="FFFFFF"/>
                </a:solidFill>
                <a:latin typeface="Forum"/>
              </a:rPr>
              <a:t>03</a:t>
            </a:r>
          </a:p>
          <a:p>
            <a:pPr algn="ctr">
              <a:lnSpc>
                <a:spcPts val="11519"/>
              </a:lnSpc>
            </a:pPr>
            <a:r>
              <a:rPr lang="en-US" sz="9599" dirty="0">
                <a:solidFill>
                  <a:srgbClr val="FFFFFF"/>
                </a:solidFill>
                <a:latin typeface="Forum"/>
              </a:rPr>
              <a:t>Security analysis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2A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992670" y="1866901"/>
            <a:ext cx="8266630" cy="6930408"/>
            <a:chOff x="0" y="-38100"/>
            <a:chExt cx="10179461" cy="8443596"/>
          </a:xfrm>
        </p:grpSpPr>
        <p:sp>
          <p:nvSpPr>
            <p:cNvPr id="3" name="TextBox 3"/>
            <p:cNvSpPr txBox="1"/>
            <p:nvPr/>
          </p:nvSpPr>
          <p:spPr>
            <a:xfrm>
              <a:off x="8323723" y="-38100"/>
              <a:ext cx="1064570" cy="742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 dirty="0">
                  <a:solidFill>
                    <a:srgbClr val="FFFFFF"/>
                  </a:solidFill>
                  <a:latin typeface="TT Drugs"/>
                </a:rPr>
                <a:t>High</a:t>
              </a:r>
            </a:p>
            <a:p>
              <a:pPr algn="ctr">
                <a:lnSpc>
                  <a:spcPts val="2240"/>
                </a:lnSpc>
              </a:pPr>
              <a:r>
                <a:rPr lang="en-US" sz="1600" dirty="0">
                  <a:solidFill>
                    <a:srgbClr val="FFFFFF"/>
                  </a:solidFill>
                  <a:latin typeface="TT Drugs"/>
                </a:rPr>
                <a:t>16-40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010689" y="7132941"/>
              <a:ext cx="1168772" cy="742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 dirty="0">
                  <a:solidFill>
                    <a:srgbClr val="FFFFFF"/>
                  </a:solidFill>
                  <a:latin typeface="TT Drugs"/>
                </a:rPr>
                <a:t>Medium</a:t>
              </a:r>
            </a:p>
            <a:p>
              <a:pPr algn="ctr">
                <a:lnSpc>
                  <a:spcPts val="2240"/>
                </a:lnSpc>
              </a:pPr>
              <a:r>
                <a:rPr lang="en-US" sz="1600" dirty="0">
                  <a:solidFill>
                    <a:srgbClr val="FFFFFF"/>
                  </a:solidFill>
                  <a:latin typeface="TT Drugs"/>
                </a:rPr>
                <a:t>41-70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105050"/>
              <a:ext cx="1244785" cy="742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 dirty="0">
                  <a:solidFill>
                    <a:srgbClr val="FFFFFF"/>
                  </a:solidFill>
                  <a:latin typeface="TT Drugs"/>
                </a:rPr>
                <a:t>Low</a:t>
              </a:r>
            </a:p>
            <a:p>
              <a:pPr algn="ctr">
                <a:lnSpc>
                  <a:spcPts val="2240"/>
                </a:lnSpc>
              </a:pPr>
              <a:r>
                <a:rPr lang="en-US" sz="1600" dirty="0">
                  <a:solidFill>
                    <a:srgbClr val="FFFFFF"/>
                  </a:solidFill>
                  <a:latin typeface="TT Drugs"/>
                </a:rPr>
                <a:t>71-100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801169" y="-38100"/>
              <a:ext cx="1114727" cy="742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40"/>
                </a:lnSpc>
              </a:pPr>
              <a:r>
                <a:rPr lang="en-US" sz="1600" dirty="0">
                  <a:solidFill>
                    <a:srgbClr val="FFFFFF"/>
                  </a:solidFill>
                  <a:latin typeface="TT Drugs"/>
                </a:rPr>
                <a:t>Critical</a:t>
              </a:r>
            </a:p>
            <a:p>
              <a:pPr algn="ctr">
                <a:lnSpc>
                  <a:spcPts val="2240"/>
                </a:lnSpc>
              </a:pPr>
              <a:r>
                <a:rPr lang="en-US" sz="1600" dirty="0">
                  <a:solidFill>
                    <a:srgbClr val="FFFFFF"/>
                  </a:solidFill>
                  <a:latin typeface="TT Drugs"/>
                </a:rPr>
                <a:t>0-15</a:t>
              </a:r>
            </a:p>
          </p:txBody>
        </p: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1204371" y="42599"/>
              <a:ext cx="8812076" cy="8362897"/>
              <a:chOff x="-121047" y="0"/>
              <a:chExt cx="2776171" cy="2634661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270000" y="0"/>
                <a:ext cx="1225947" cy="1104203"/>
              </a:xfrm>
              <a:custGeom>
                <a:avLst/>
                <a:gdLst/>
                <a:ahLst/>
                <a:cxnLst/>
                <a:rect l="l" t="t" r="r" b="b"/>
                <a:pathLst>
                  <a:path w="1225947" h="1104203">
                    <a:moveTo>
                      <a:pt x="0" y="0"/>
                    </a:moveTo>
                    <a:cubicBezTo>
                      <a:pt x="573695" y="0"/>
                      <a:pt x="1076156" y="384611"/>
                      <a:pt x="1225947" y="938406"/>
                    </a:cubicBezTo>
                    <a:lnTo>
                      <a:pt x="612973" y="1104203"/>
                    </a:lnTo>
                    <a:cubicBezTo>
                      <a:pt x="538078" y="827305"/>
                      <a:pt x="286848" y="635000"/>
                      <a:pt x="0" y="635000"/>
                    </a:cubicBezTo>
                    <a:close/>
                  </a:path>
                </a:pathLst>
              </a:custGeom>
              <a:solidFill>
                <a:srgbClr val="FF0000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1617102" y="877548"/>
                <a:ext cx="1038022" cy="1455928"/>
              </a:xfrm>
              <a:custGeom>
                <a:avLst/>
                <a:gdLst/>
                <a:ahLst/>
                <a:cxnLst/>
                <a:rect l="l" t="t" r="r" b="b"/>
                <a:pathLst>
                  <a:path w="1038022" h="1455928">
                    <a:moveTo>
                      <a:pt x="860740" y="0"/>
                    </a:moveTo>
                    <a:cubicBezTo>
                      <a:pt x="1038021" y="545617"/>
                      <a:pt x="827504" y="1142337"/>
                      <a:pt x="347101" y="1455928"/>
                    </a:cubicBezTo>
                    <a:lnTo>
                      <a:pt x="0" y="924190"/>
                    </a:lnTo>
                    <a:cubicBezTo>
                      <a:pt x="240201" y="767394"/>
                      <a:pt x="345460" y="469035"/>
                      <a:pt x="256819" y="196226"/>
                    </a:cubicBezTo>
                    <a:close/>
                  </a:path>
                </a:pathLst>
              </a:custGeom>
              <a:solidFill>
                <a:srgbClr val="F8F900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473094" y="1764429"/>
                <a:ext cx="1543393" cy="870232"/>
              </a:xfrm>
              <a:custGeom>
                <a:avLst/>
                <a:gdLst/>
                <a:ahLst/>
                <a:cxnLst/>
                <a:rect l="l" t="t" r="r" b="b"/>
                <a:pathLst>
                  <a:path w="1543393" h="870232">
                    <a:moveTo>
                      <a:pt x="1543393" y="533023"/>
                    </a:moveTo>
                    <a:cubicBezTo>
                      <a:pt x="1079264" y="870232"/>
                      <a:pt x="446696" y="854415"/>
                      <a:pt x="0" y="494430"/>
                    </a:cubicBezTo>
                    <a:lnTo>
                      <a:pt x="398453" y="0"/>
                    </a:lnTo>
                    <a:cubicBezTo>
                      <a:pt x="621801" y="179993"/>
                      <a:pt x="938085" y="187902"/>
                      <a:pt x="1170150" y="19297"/>
                    </a:cubicBezTo>
                    <a:close/>
                  </a:path>
                </a:pathLst>
              </a:custGeom>
              <a:solidFill>
                <a:srgbClr val="F8F900"/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-121047" y="817672"/>
                <a:ext cx="1017804" cy="1479780"/>
              </a:xfrm>
              <a:custGeom>
                <a:avLst/>
                <a:gdLst/>
                <a:ahLst/>
                <a:cxnLst/>
                <a:rect l="l" t="t" r="r" b="b"/>
                <a:pathLst>
                  <a:path w="1017804" h="1479780">
                    <a:moveTo>
                      <a:pt x="644560" y="1479780"/>
                    </a:moveTo>
                    <a:cubicBezTo>
                      <a:pt x="180430" y="1142570"/>
                      <a:pt x="0" y="536074"/>
                      <a:pt x="204329" y="0"/>
                    </a:cubicBezTo>
                    <a:lnTo>
                      <a:pt x="797688" y="226164"/>
                    </a:lnTo>
                    <a:cubicBezTo>
                      <a:pt x="695523" y="494201"/>
                      <a:pt x="785739" y="797449"/>
                      <a:pt x="1017803" y="966054"/>
                    </a:cubicBezTo>
                    <a:close/>
                  </a:path>
                </a:pathLst>
              </a:custGeom>
              <a:solidFill>
                <a:srgbClr val="00B050"/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62158" y="0"/>
                <a:ext cx="1207778" cy="1073774"/>
              </a:xfrm>
              <a:custGeom>
                <a:avLst/>
                <a:gdLst/>
                <a:ahLst/>
                <a:cxnLst/>
                <a:rect l="l" t="t" r="r" b="b"/>
                <a:pathLst>
                  <a:path w="1207778" h="1073774">
                    <a:moveTo>
                      <a:pt x="0" y="877548"/>
                    </a:moveTo>
                    <a:cubicBezTo>
                      <a:pt x="170006" y="354324"/>
                      <a:pt x="657564" y="55"/>
                      <a:pt x="1207715" y="0"/>
                    </a:cubicBezTo>
                    <a:lnTo>
                      <a:pt x="1207779" y="635000"/>
                    </a:lnTo>
                    <a:cubicBezTo>
                      <a:pt x="932703" y="635027"/>
                      <a:pt x="688924" y="812162"/>
                      <a:pt x="603921" y="1073774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</p:spPr>
            <p:txBody>
              <a:bodyPr/>
              <a:lstStyle/>
              <a:p>
                <a:endParaRPr lang="ar-SA" dirty="0"/>
              </a:p>
            </p:txBody>
          </p:sp>
        </p:grpSp>
      </p:grpSp>
      <p:sp>
        <p:nvSpPr>
          <p:cNvPr id="19" name="TextBox 19"/>
          <p:cNvSpPr txBox="1"/>
          <p:nvPr/>
        </p:nvSpPr>
        <p:spPr>
          <a:xfrm>
            <a:off x="1028700" y="1014413"/>
            <a:ext cx="8547919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 dirty="0">
                <a:solidFill>
                  <a:srgbClr val="FFFFFF"/>
                </a:solidFill>
                <a:latin typeface="Forum"/>
              </a:rPr>
              <a:t>Security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AAF22F-F1DA-364D-9EA1-238F9D3066AE}"/>
              </a:ext>
            </a:extLst>
          </p:cNvPr>
          <p:cNvSpPr txBox="1"/>
          <p:nvPr/>
        </p:nvSpPr>
        <p:spPr>
          <a:xfrm>
            <a:off x="2134230" y="2320615"/>
            <a:ext cx="8547919" cy="1013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5400" dirty="0">
                <a:solidFill>
                  <a:srgbClr val="FFFFFF"/>
                </a:solidFill>
                <a:latin typeface="Forum"/>
              </a:rPr>
              <a:t>Risk calculation </a:t>
            </a:r>
          </a:p>
        </p:txBody>
      </p:sp>
      <p:pic>
        <p:nvPicPr>
          <p:cNvPr id="44" name="Picture 3">
            <a:extLst>
              <a:ext uri="{FF2B5EF4-FFF2-40B4-BE49-F238E27FC236}">
                <a16:creationId xmlns:a16="http://schemas.microsoft.com/office/drawing/2014/main" id="{0F0ACA20-9001-914E-90FE-BED855FD55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2903874">
            <a:off x="-2713058" y="3985024"/>
            <a:ext cx="12103148" cy="1057512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2A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755028" y="4375676"/>
            <a:ext cx="8825308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008142" y="5296576"/>
            <a:ext cx="10535909" cy="1110504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0303164">
            <a:off x="-824986" y="4753157"/>
            <a:ext cx="8825308" cy="82296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-1371601" y="952500"/>
            <a:ext cx="13406133" cy="1474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 dirty="0">
                <a:solidFill>
                  <a:srgbClr val="FFFFFF"/>
                </a:solidFill>
                <a:latin typeface="Forum"/>
              </a:rPr>
              <a:t>Manifest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D68C3E-DF94-5949-817F-A0B4F06B0BAA}"/>
              </a:ext>
            </a:extLst>
          </p:cNvPr>
          <p:cNvSpPr txBox="1"/>
          <p:nvPr/>
        </p:nvSpPr>
        <p:spPr>
          <a:xfrm>
            <a:off x="4881867" y="2900913"/>
            <a:ext cx="13406133" cy="1474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 dirty="0">
                <a:solidFill>
                  <a:srgbClr val="FFFFFF"/>
                </a:solidFill>
                <a:latin typeface="Forum"/>
              </a:rPr>
              <a:t>And code analysis</a:t>
            </a:r>
          </a:p>
        </p:txBody>
      </p:sp>
    </p:spTree>
    <p:extLst>
      <p:ext uri="{BB962C8B-B14F-4D97-AF65-F5344CB8AC3E}">
        <p14:creationId xmlns:p14="http://schemas.microsoft.com/office/powerpoint/2010/main" val="3585783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</TotalTime>
  <Words>215</Words>
  <Application>Microsoft Macintosh PowerPoint</Application>
  <PresentationFormat>Custom</PresentationFormat>
  <Paragraphs>62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Forum</vt:lpstr>
      <vt:lpstr>Arial</vt:lpstr>
      <vt:lpstr>TT Drugs</vt:lpstr>
      <vt:lpstr>TT Drugs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Mehaf Khaled Mohammad Allazzam</cp:lastModifiedBy>
  <cp:revision>7</cp:revision>
  <dcterms:created xsi:type="dcterms:W3CDTF">2006-08-16T00:00:00Z</dcterms:created>
  <dcterms:modified xsi:type="dcterms:W3CDTF">2021-11-04T15:03:46Z</dcterms:modified>
  <dc:identifier>DAEutSgkSRY</dc:identifier>
</cp:coreProperties>
</file>

<file path=docProps/thumbnail.jpeg>
</file>